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64" r:id="rId3"/>
    <p:sldId id="274" r:id="rId4"/>
    <p:sldId id="269" r:id="rId5"/>
    <p:sldId id="276" r:id="rId6"/>
    <p:sldId id="277" r:id="rId7"/>
    <p:sldId id="27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600" autoAdjust="0"/>
  </p:normalViewPr>
  <p:slideViewPr>
    <p:cSldViewPr>
      <p:cViewPr varScale="1">
        <p:scale>
          <a:sx n="94" d="100"/>
          <a:sy n="94" d="100"/>
        </p:scale>
        <p:origin x="137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smtClean="0"/>
              <a:t>Thinking about Elm Lodge Surgery. Overall, how was your experience of our service?</a:t>
            </a:r>
          </a:p>
        </c:rich>
      </c:tx>
      <c:layout>
        <c:manualLayout>
          <c:xMode val="edge"/>
          <c:yMode val="edge"/>
          <c:x val="0.1193853346456692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Very Good</c:v>
                </c:pt>
                <c:pt idx="1">
                  <c:v>Good</c:v>
                </c:pt>
                <c:pt idx="2">
                  <c:v>Neither Good nor Poor</c:v>
                </c:pt>
                <c:pt idx="3">
                  <c:v>Poor</c:v>
                </c:pt>
                <c:pt idx="4">
                  <c:v>Very Poor</c:v>
                </c:pt>
                <c:pt idx="5">
                  <c:v>Don't Know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57</c:v>
                </c:pt>
                <c:pt idx="1">
                  <c:v>12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46-4DFB-B48E-A36BD855DB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8773664"/>
        <c:axId val="1298783232"/>
      </c:barChart>
      <c:catAx>
        <c:axId val="129877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8783232"/>
        <c:crosses val="autoZero"/>
        <c:auto val="1"/>
        <c:lblAlgn val="ctr"/>
        <c:lblOffset val="100"/>
        <c:noMultiLvlLbl val="0"/>
      </c:catAx>
      <c:valAx>
        <c:axId val="1298783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8773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DDD4FA-FF83-4174-A1C4-299A9C8B1EEA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1C61F-3047-4D07-AD45-559EEE4BCD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BC2D-099C-4030-AE38-C71E443CF38A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66B1-F232-4EF0-970F-41CEBC591F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55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BC2D-099C-4030-AE38-C71E443CF38A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66B1-F232-4EF0-970F-41CEBC591F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025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BC2D-099C-4030-AE38-C71E443CF38A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66B1-F232-4EF0-970F-41CEBC591F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000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BC2D-099C-4030-AE38-C71E443CF38A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66B1-F232-4EF0-970F-41CEBC591F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23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BC2D-099C-4030-AE38-C71E443CF38A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66B1-F232-4EF0-970F-41CEBC591F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240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BC2D-099C-4030-AE38-C71E443CF38A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66B1-F232-4EF0-970F-41CEBC591F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570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BC2D-099C-4030-AE38-C71E443CF38A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66B1-F232-4EF0-970F-41CEBC591F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445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BC2D-099C-4030-AE38-C71E443CF38A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66B1-F232-4EF0-970F-41CEBC591F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22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BC2D-099C-4030-AE38-C71E443CF38A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66B1-F232-4EF0-970F-41CEBC591F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652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BC2D-099C-4030-AE38-C71E443CF38A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66B1-F232-4EF0-970F-41CEBC591F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997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BC2D-099C-4030-AE38-C71E443CF38A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66B1-F232-4EF0-970F-41CEBC591F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56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0BC2D-099C-4030-AE38-C71E443CF38A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266B1-F232-4EF0-970F-41CEBC591F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363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5589240"/>
            <a:ext cx="8686799" cy="1143000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Building work at 2 Burbage Road</a:t>
            </a:r>
            <a:br>
              <a:rPr lang="en-GB" sz="3200" dirty="0" smtClean="0">
                <a:solidFill>
                  <a:schemeClr val="bg1"/>
                </a:solidFill>
              </a:rPr>
            </a:br>
            <a:r>
              <a:rPr lang="en-GB" sz="3200" dirty="0" smtClean="0">
                <a:solidFill>
                  <a:schemeClr val="bg1"/>
                </a:solidFill>
              </a:rPr>
              <a:t>1986</a:t>
            </a:r>
            <a:endParaRPr lang="en-GB" sz="32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82088" y="-578440"/>
            <a:ext cx="51798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7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77309"/>
              </p:ext>
            </p:extLst>
          </p:nvPr>
        </p:nvGraphicFramePr>
        <p:xfrm>
          <a:off x="1691680" y="980728"/>
          <a:ext cx="5936761" cy="452596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936761">
                  <a:extLst>
                    <a:ext uri="{9D8B030D-6E8A-4147-A177-3AD203B41FA5}">
                      <a16:colId xmlns:a16="http://schemas.microsoft.com/office/drawing/2014/main" val="639037386"/>
                    </a:ext>
                  </a:extLst>
                </a:gridCol>
              </a:tblGrid>
              <a:tr h="6465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 dirty="0" smtClean="0">
                          <a:effectLst/>
                        </a:rPr>
                        <a:t>Agenda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 anchor="ctr"/>
                </a:tc>
                <a:extLst>
                  <a:ext uri="{0D108BD9-81ED-4DB2-BD59-A6C34878D82A}">
                    <a16:rowId xmlns:a16="http://schemas.microsoft.com/office/drawing/2014/main" val="1988083856"/>
                  </a:ext>
                </a:extLst>
              </a:tr>
              <a:tr h="64656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800" dirty="0">
                          <a:effectLst/>
                        </a:rPr>
                        <a:t>Welcome, register and apologies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 anchor="ctr"/>
                </a:tc>
                <a:extLst>
                  <a:ext uri="{0D108BD9-81ED-4DB2-BD59-A6C34878D82A}">
                    <a16:rowId xmlns:a16="http://schemas.microsoft.com/office/drawing/2014/main" val="3516771876"/>
                  </a:ext>
                </a:extLst>
              </a:tr>
              <a:tr h="64656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800" dirty="0">
                          <a:effectLst/>
                        </a:rPr>
                        <a:t>Patient feedback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 anchor="ctr"/>
                </a:tc>
                <a:extLst>
                  <a:ext uri="{0D108BD9-81ED-4DB2-BD59-A6C34878D82A}">
                    <a16:rowId xmlns:a16="http://schemas.microsoft.com/office/drawing/2014/main" val="1855449889"/>
                  </a:ext>
                </a:extLst>
              </a:tr>
              <a:tr h="64656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800" dirty="0">
                          <a:effectLst/>
                        </a:rPr>
                        <a:t>Services at Elm Lodge Surgery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 anchor="ctr"/>
                </a:tc>
                <a:extLst>
                  <a:ext uri="{0D108BD9-81ED-4DB2-BD59-A6C34878D82A}">
                    <a16:rowId xmlns:a16="http://schemas.microsoft.com/office/drawing/2014/main" val="635017203"/>
                  </a:ext>
                </a:extLst>
              </a:tr>
              <a:tr h="64656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800" dirty="0">
                          <a:effectLst/>
                        </a:rPr>
                        <a:t>Services in our neighbourhood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 anchor="ctr"/>
                </a:tc>
                <a:extLst>
                  <a:ext uri="{0D108BD9-81ED-4DB2-BD59-A6C34878D82A}">
                    <a16:rowId xmlns:a16="http://schemas.microsoft.com/office/drawing/2014/main" val="1319766437"/>
                  </a:ext>
                </a:extLst>
              </a:tr>
              <a:tr h="64656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800" dirty="0">
                          <a:effectLst/>
                        </a:rPr>
                        <a:t>Self-referrals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 anchor="ctr"/>
                </a:tc>
                <a:extLst>
                  <a:ext uri="{0D108BD9-81ED-4DB2-BD59-A6C34878D82A}">
                    <a16:rowId xmlns:a16="http://schemas.microsoft.com/office/drawing/2014/main" val="3335754315"/>
                  </a:ext>
                </a:extLst>
              </a:tr>
              <a:tr h="64656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800" dirty="0">
                          <a:effectLst/>
                        </a:rPr>
                        <a:t>Any other business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37" marR="64837" marT="0" marB="0" anchor="ctr"/>
                </a:tc>
                <a:extLst>
                  <a:ext uri="{0D108BD9-81ED-4DB2-BD59-A6C34878D82A}">
                    <a16:rowId xmlns:a16="http://schemas.microsoft.com/office/drawing/2014/main" val="2717015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82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3600" b="1" dirty="0" smtClean="0"/>
              <a:t>Patient Feedback February 2023</a:t>
            </a:r>
            <a:endParaRPr lang="en-GB" sz="3000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300996243"/>
              </p:ext>
            </p:extLst>
          </p:nvPr>
        </p:nvGraphicFramePr>
        <p:xfrm>
          <a:off x="323528" y="1187624"/>
          <a:ext cx="8363272" cy="5265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427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3600" b="1" dirty="0" smtClean="0"/>
              <a:t>Services at Elm Lodge Surgery (1)</a:t>
            </a:r>
            <a:endParaRPr lang="en-GB" sz="3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193500"/>
              </p:ext>
            </p:extLst>
          </p:nvPr>
        </p:nvGraphicFramePr>
        <p:xfrm>
          <a:off x="251520" y="1172972"/>
          <a:ext cx="8640960" cy="5443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986210293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3957644216"/>
                    </a:ext>
                  </a:extLst>
                </a:gridCol>
              </a:tblGrid>
              <a:tr h="668046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Service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Comments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521973"/>
                  </a:ext>
                </a:extLst>
              </a:tr>
              <a:tr h="668046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Face</a:t>
                      </a:r>
                      <a:r>
                        <a:rPr lang="en-GB" sz="1800" baseline="0" dirty="0" smtClean="0"/>
                        <a:t> to face GP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140 per week, 60% booked on same day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720154"/>
                  </a:ext>
                </a:extLst>
              </a:tr>
              <a:tr h="668046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Telephone GP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130 per week, 60% booked on same day</a:t>
                      </a:r>
                    </a:p>
                    <a:p>
                      <a:r>
                        <a:rPr lang="en-GB" sz="1800" dirty="0" smtClean="0"/>
                        <a:t>Additional</a:t>
                      </a:r>
                      <a:r>
                        <a:rPr lang="en-GB" sz="1800" baseline="0" dirty="0" smtClean="0"/>
                        <a:t> triage slots for urgent issues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338861"/>
                  </a:ext>
                </a:extLst>
              </a:tr>
              <a:tr h="668046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Practice</a:t>
                      </a:r>
                      <a:r>
                        <a:rPr lang="en-GB" sz="1800" baseline="0" dirty="0" smtClean="0"/>
                        <a:t> nurse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Dressings, childhood immunisations</a:t>
                      </a:r>
                      <a:r>
                        <a:rPr lang="en-GB" sz="1800" baseline="0" dirty="0" smtClean="0"/>
                        <a:t>, cervical screening, contraception, respiratory reviews, ear syringing, travel vaccines, seasonal vaccines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515227"/>
                  </a:ext>
                </a:extLst>
              </a:tr>
              <a:tr h="668046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Health care</a:t>
                      </a:r>
                      <a:r>
                        <a:rPr lang="en-GB" sz="1800" baseline="0" dirty="0" smtClean="0"/>
                        <a:t> assistant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Diabetes care processes, NHS health</a:t>
                      </a:r>
                      <a:r>
                        <a:rPr lang="en-GB" sz="1800" baseline="0" dirty="0" smtClean="0"/>
                        <a:t> checks, physical health checks, blood tests, B12 injections, ear syringing, seasonal vaccines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491543"/>
                  </a:ext>
                </a:extLst>
              </a:tr>
              <a:tr h="668046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Diabetic nurse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Diabetic reviews, prediabetes advice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006084"/>
                  </a:ext>
                </a:extLst>
              </a:tr>
              <a:tr h="668046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Elderly care nurse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Holistic assessments and care planning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114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26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3600" b="1" dirty="0" smtClean="0"/>
              <a:t>Services at Elm Lodge Surgery (2)</a:t>
            </a:r>
            <a:endParaRPr lang="en-GB" sz="3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053607"/>
              </p:ext>
            </p:extLst>
          </p:nvPr>
        </p:nvGraphicFramePr>
        <p:xfrm>
          <a:off x="251520" y="1172972"/>
          <a:ext cx="8640960" cy="4676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986210293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3957644216"/>
                    </a:ext>
                  </a:extLst>
                </a:gridCol>
              </a:tblGrid>
              <a:tr h="668046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Service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Comments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521973"/>
                  </a:ext>
                </a:extLst>
              </a:tr>
              <a:tr h="668046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Practice based clinical pharmacist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Structured medication reviews, long</a:t>
                      </a:r>
                      <a:r>
                        <a:rPr lang="en-GB" sz="1600" baseline="0" dirty="0" smtClean="0"/>
                        <a:t> term conditions, hypertension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720154"/>
                  </a:ext>
                </a:extLst>
              </a:tr>
              <a:tr h="668046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Osteopath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Neck</a:t>
                      </a:r>
                      <a:r>
                        <a:rPr lang="en-GB" sz="1600" baseline="0" dirty="0" smtClean="0"/>
                        <a:t> and back pain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338861"/>
                  </a:ext>
                </a:extLst>
              </a:tr>
              <a:tr h="668046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Dietitian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Advice</a:t>
                      </a:r>
                      <a:r>
                        <a:rPr lang="en-GB" sz="1600" baseline="0" dirty="0" smtClean="0"/>
                        <a:t> on maintaining a healthy weight, IBS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515227"/>
                  </a:ext>
                </a:extLst>
              </a:tr>
              <a:tr h="668046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Community Dermatology Southwark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Accessed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dirty="0" smtClean="0"/>
                        <a:t>by GP referral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491543"/>
                  </a:ext>
                </a:extLst>
              </a:tr>
              <a:tr h="668046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Ambulatory</a:t>
                      </a:r>
                      <a:r>
                        <a:rPr lang="en-GB" sz="1600" baseline="0" dirty="0" smtClean="0"/>
                        <a:t> blood pressure clinic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Hypertension</a:t>
                      </a:r>
                      <a:r>
                        <a:rPr lang="en-GB" sz="1600" baseline="0" dirty="0" smtClean="0"/>
                        <a:t> diagnosis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006084"/>
                  </a:ext>
                </a:extLst>
              </a:tr>
              <a:tr h="668046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Paediatric in-reach</a:t>
                      </a:r>
                      <a:r>
                        <a:rPr lang="en-GB" sz="1600" baseline="0" dirty="0" smtClean="0"/>
                        <a:t> clinics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Accessed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dirty="0" smtClean="0"/>
                        <a:t>by GP referral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073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73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3600" b="1" dirty="0" smtClean="0"/>
              <a:t>Services in our neighbourhood</a:t>
            </a:r>
            <a:endParaRPr lang="en-GB" sz="3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651587"/>
              </p:ext>
            </p:extLst>
          </p:nvPr>
        </p:nvGraphicFramePr>
        <p:xfrm>
          <a:off x="251520" y="1172972"/>
          <a:ext cx="8640960" cy="5568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986210293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3957644216"/>
                    </a:ext>
                  </a:extLst>
                </a:gridCol>
              </a:tblGrid>
              <a:tr h="618711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Service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Comments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521973"/>
                  </a:ext>
                </a:extLst>
              </a:tr>
              <a:tr h="618711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First contact physiotherapy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Hosted</a:t>
                      </a:r>
                      <a:r>
                        <a:rPr lang="en-GB" sz="1600" baseline="0" dirty="0" smtClean="0"/>
                        <a:t> at Chadwick Road, Forest Hill Road and Tessa Jowell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720154"/>
                  </a:ext>
                </a:extLst>
              </a:tr>
              <a:tr h="618711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Contraceptive</a:t>
                      </a:r>
                      <a:r>
                        <a:rPr lang="en-GB" sz="1600" baseline="0" dirty="0" smtClean="0"/>
                        <a:t> clinic (coils and implants)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Hosted at St Giles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338861"/>
                  </a:ext>
                </a:extLst>
              </a:tr>
              <a:tr h="618711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Women’s health clinic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GP led clinic hosted at Tessa Jowell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515227"/>
                  </a:ext>
                </a:extLst>
              </a:tr>
              <a:tr h="618711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Social prescribing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Home visits and</a:t>
                      </a:r>
                      <a:r>
                        <a:rPr lang="en-GB" sz="1600" baseline="0" dirty="0" smtClean="0"/>
                        <a:t> telephone advice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491543"/>
                  </a:ext>
                </a:extLst>
              </a:tr>
              <a:tr h="618711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Health and wellbeing coaching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Home visits and</a:t>
                      </a:r>
                      <a:r>
                        <a:rPr lang="en-GB" sz="1600" baseline="0" dirty="0" smtClean="0"/>
                        <a:t> telephone advice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006084"/>
                  </a:ext>
                </a:extLst>
              </a:tr>
              <a:tr h="618711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Extended</a:t>
                      </a:r>
                      <a:r>
                        <a:rPr lang="en-GB" sz="1600" baseline="0" dirty="0" smtClean="0"/>
                        <a:t> primary care service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Hosted at Tessa</a:t>
                      </a:r>
                      <a:r>
                        <a:rPr lang="en-GB" sz="1600" baseline="0" dirty="0" smtClean="0"/>
                        <a:t> Jowell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734558"/>
                  </a:ext>
                </a:extLst>
              </a:tr>
              <a:tr h="618711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Cervical</a:t>
                      </a:r>
                      <a:r>
                        <a:rPr lang="en-GB" sz="1600" baseline="0" dirty="0" smtClean="0"/>
                        <a:t> screening and childhood immunisations catch-up service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Hosted at Tessa</a:t>
                      </a:r>
                      <a:r>
                        <a:rPr lang="en-GB" sz="1600" baseline="0" dirty="0" smtClean="0"/>
                        <a:t> Jowell and Lister Health Centre</a:t>
                      </a:r>
                      <a:endParaRPr lang="en-GB" sz="1600" dirty="0" smtClean="0"/>
                    </a:p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571543"/>
                  </a:ext>
                </a:extLst>
              </a:tr>
              <a:tr h="618711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LGBT+</a:t>
                      </a:r>
                      <a:r>
                        <a:rPr lang="en-GB" sz="1600" baseline="0" dirty="0" smtClean="0"/>
                        <a:t> health primary care service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Charity</a:t>
                      </a:r>
                      <a:r>
                        <a:rPr lang="en-GB" sz="1600" baseline="0" dirty="0" smtClean="0"/>
                        <a:t> funded service for those who feel excluded from traditional primary care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472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22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74032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3600" b="1" dirty="0" smtClean="0"/>
              <a:t>Any Other Business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139061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313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Building work at 2 Burbage Road 1986</vt:lpstr>
      <vt:lpstr>PowerPoint Presentation</vt:lpstr>
      <vt:lpstr>Patient Feedback February 2023</vt:lpstr>
      <vt:lpstr>Services at Elm Lodge Surgery (1)</vt:lpstr>
      <vt:lpstr>Services at Elm Lodge Surgery (2)</vt:lpstr>
      <vt:lpstr>Services in our neighbourhood</vt:lpstr>
      <vt:lpstr>Any Other Business</vt:lpstr>
    </vt:vector>
  </TitlesOfParts>
  <Company>SECSU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Drake</dc:creator>
  <cp:lastModifiedBy>Edward D. Drake</cp:lastModifiedBy>
  <cp:revision>33</cp:revision>
  <dcterms:created xsi:type="dcterms:W3CDTF">2019-01-31T10:55:33Z</dcterms:created>
  <dcterms:modified xsi:type="dcterms:W3CDTF">2023-02-23T13:23:07Z</dcterms:modified>
</cp:coreProperties>
</file>